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handoutMasterIdLst>
    <p:handoutMasterId r:id="rId15"/>
  </p:handoutMasterIdLst>
  <p:sldIdLst>
    <p:sldId id="256" r:id="rId2"/>
    <p:sldId id="258" r:id="rId3"/>
    <p:sldId id="278" r:id="rId4"/>
    <p:sldId id="266" r:id="rId5"/>
    <p:sldId id="267" r:id="rId6"/>
    <p:sldId id="268" r:id="rId7"/>
    <p:sldId id="277" r:id="rId8"/>
    <p:sldId id="269" r:id="rId9"/>
    <p:sldId id="270" r:id="rId10"/>
    <p:sldId id="271" r:id="rId11"/>
    <p:sldId id="276" r:id="rId12"/>
    <p:sldId id="272" r:id="rId13"/>
    <p:sldId id="264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4" autoAdjust="0"/>
    <p:restoredTop sz="94660"/>
  </p:normalViewPr>
  <p:slideViewPr>
    <p:cSldViewPr snapToGrid="0">
      <p:cViewPr>
        <p:scale>
          <a:sx n="67" d="100"/>
          <a:sy n="67" d="100"/>
        </p:scale>
        <p:origin x="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277597008575005E-2"/>
          <c:y val="2.8383319637077901E-2"/>
          <c:w val="0.47987220314916301"/>
          <c:h val="0.931880032871012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16596154977101779"/>
                  <c:y val="-8.12654845707663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F0-4BE5-ABA1-13995F32A2C1}"/>
                </c:ext>
              </c:extLst>
            </c:dLbl>
            <c:dLbl>
              <c:idx val="1"/>
              <c:layout>
                <c:manualLayout>
                  <c:x val="0.1395053091210911"/>
                  <c:y val="-0.1119340232663574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B0-4AE3-A94A-253388E783EF}"/>
                </c:ext>
              </c:extLst>
            </c:dLbl>
            <c:dLbl>
              <c:idx val="2"/>
              <c:layout>
                <c:manualLayout>
                  <c:x val="6.6528846533410874E-2"/>
                  <c:y val="0.136857204780620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B0-4AE3-A94A-253388E783EF}"/>
                </c:ext>
              </c:extLst>
            </c:dLbl>
            <c:dLbl>
              <c:idx val="3"/>
              <c:layout>
                <c:manualLayout>
                  <c:x val="3.2012280208900734E-2"/>
                  <c:y val="0.1070220621334483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B0-4AE3-A94A-253388E783EF}"/>
                </c:ext>
              </c:extLst>
            </c:dLbl>
            <c:dLbl>
              <c:idx val="4"/>
              <c:layout>
                <c:manualLayout>
                  <c:x val="-5.5920041458824947E-2"/>
                  <c:y val="5.675301000619734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B0-4AE3-A94A-253388E783EF}"/>
                </c:ext>
              </c:extLst>
            </c:dLbl>
            <c:dLbl>
              <c:idx val="5"/>
              <c:layout>
                <c:manualLayout>
                  <c:x val="6.8448549867575509E-2"/>
                  <c:y val="1.58426255024397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400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015979785255155E-2"/>
                      <c:h val="5.58388148453692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BB0-4AE3-A94A-253388E783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Dementia</c:v>
                </c:pt>
                <c:pt idx="1">
                  <c:v>ID/DD</c:v>
                </c:pt>
                <c:pt idx="2">
                  <c:v>Mental Illness</c:v>
                </c:pt>
                <c:pt idx="3">
                  <c:v>TBI/ABI</c:v>
                </c:pt>
                <c:pt idx="4">
                  <c:v>Drugs/Alcohol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0.55000000000000004</c:v>
                </c:pt>
                <c:pt idx="1">
                  <c:v>0.28999999999999998</c:v>
                </c:pt>
                <c:pt idx="2">
                  <c:v>0.09</c:v>
                </c:pt>
                <c:pt idx="3">
                  <c:v>0.04</c:v>
                </c:pt>
                <c:pt idx="4">
                  <c:v>0.01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B0-4AE3-A94A-253388E783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000000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284534421669"/>
          <c:y val="6.6001425022893898E-2"/>
          <c:w val="0.79371546557833095"/>
          <c:h val="0.891462911873767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76 and Older</c:v>
                </c:pt>
                <c:pt idx="1">
                  <c:v>56 to 75</c:v>
                </c:pt>
                <c:pt idx="2">
                  <c:v>18 to 55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241</c:v>
                </c:pt>
                <c:pt idx="1">
                  <c:v>372</c:v>
                </c:pt>
                <c:pt idx="2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4-45EE-A7B2-6B0E2A7A8E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76 and Older</c:v>
                </c:pt>
                <c:pt idx="1">
                  <c:v>56 to 75</c:v>
                </c:pt>
                <c:pt idx="2">
                  <c:v>18 to 55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404-45EE-A7B2-6B0E2A7A8E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76 and Older</c:v>
                </c:pt>
                <c:pt idx="1">
                  <c:v>56 to 75</c:v>
                </c:pt>
                <c:pt idx="2">
                  <c:v>18 to 55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404-45EE-A7B2-6B0E2A7A8E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41401912"/>
        <c:axId val="-2141367384"/>
      </c:barChart>
      <c:catAx>
        <c:axId val="-2141401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100"/>
            </a:pPr>
            <a:endParaRPr lang="en-US"/>
          </a:p>
        </c:txPr>
        <c:crossAx val="-2141367384"/>
        <c:crosses val="autoZero"/>
        <c:auto val="1"/>
        <c:lblAlgn val="ctr"/>
        <c:lblOffset val="100"/>
        <c:noMultiLvlLbl val="0"/>
      </c:catAx>
      <c:valAx>
        <c:axId val="-2141367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414019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05-49AC-8E4F-E94C28FB22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496-48CA-A721-0313C2F838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496-48CA-A721-0313C2F838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496-48CA-A721-0313C2F838E9}"/>
              </c:ext>
            </c:extLst>
          </c:dPt>
          <c:dLbls>
            <c:dLbl>
              <c:idx val="0"/>
              <c:layout>
                <c:manualLayout>
                  <c:x val="-0.13365304447662404"/>
                  <c:y val="-0.307903904297918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05-49AC-8E4F-E94C28FB22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White/Non-Hispanic</c:v>
                </c:pt>
                <c:pt idx="1">
                  <c:v>Black/African America</c:v>
                </c:pt>
                <c:pt idx="2">
                  <c:v>Hispanic/Latino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0.16</c:v>
                </c:pt>
                <c:pt idx="2">
                  <c:v>0.03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05-49AC-8E4F-E94C28FB2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424579452342"/>
          <c:y val="1.744801807011925E-2"/>
          <c:w val="0.62409090260324296"/>
          <c:h val="0.982551981929880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-4.424820350460346E-3"/>
                  <c:y val="-1.62495132634276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72-415F-BD09-4634B4FE3C12}"/>
                </c:ext>
              </c:extLst>
            </c:dLbl>
            <c:dLbl>
              <c:idx val="1"/>
              <c:layout>
                <c:manualLayout>
                  <c:x val="5.8948094462232667E-3"/>
                  <c:y val="-1.21924151273502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01-47A2-B39B-14EA79C63C03}"/>
                </c:ext>
              </c:extLst>
            </c:dLbl>
            <c:dLbl>
              <c:idx val="4"/>
              <c:layout>
                <c:manualLayout>
                  <c:x val="-5.4035129038624959E-17"/>
                  <c:y val="-9.753932101880205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01-47A2-B39B-14EA79C63C03}"/>
                </c:ext>
              </c:extLst>
            </c:dLbl>
            <c:dLbl>
              <c:idx val="5"/>
              <c:layout>
                <c:manualLayout>
                  <c:x val="1.4737023615557625E-3"/>
                  <c:y val="-6.8277524713161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01-47A2-B39B-14EA79C63C0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Hospital</c:v>
                </c:pt>
                <c:pt idx="1">
                  <c:v>Nursing Home</c:v>
                </c:pt>
                <c:pt idx="2">
                  <c:v>APS</c:v>
                </c:pt>
                <c:pt idx="3">
                  <c:v>Group Home</c:v>
                </c:pt>
                <c:pt idx="4">
                  <c:v>Court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0.31</c:v>
                </c:pt>
                <c:pt idx="2">
                  <c:v>0.19</c:v>
                </c:pt>
                <c:pt idx="3">
                  <c:v>0.15</c:v>
                </c:pt>
                <c:pt idx="4">
                  <c:v>0.03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72-415F-BD09-4634B4FE3C1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Age of Volunteer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9F-4F23-AFF0-F3DB2AB1D8D5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9F-4F23-AFF0-F3DB2AB1D8D5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9F-4F23-AFF0-F3DB2AB1D8D5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9F-4F23-AFF0-F3DB2AB1D8D5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9F-4F23-AFF0-F3DB2AB1D8D5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9F-4F23-AFF0-F3DB2AB1D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Over 60</c:v>
                </c:pt>
                <c:pt idx="1">
                  <c:v>50-59</c:v>
                </c:pt>
                <c:pt idx="2">
                  <c:v>40-49</c:v>
                </c:pt>
                <c:pt idx="3">
                  <c:v>30-39</c:v>
                </c:pt>
                <c:pt idx="4">
                  <c:v>21-29</c:v>
                </c:pt>
                <c:pt idx="5">
                  <c:v>Under 21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101</c:v>
                </c:pt>
                <c:pt idx="1">
                  <c:v>101</c:v>
                </c:pt>
                <c:pt idx="2">
                  <c:v>73</c:v>
                </c:pt>
                <c:pt idx="3">
                  <c:v>44</c:v>
                </c:pt>
                <c:pt idx="4">
                  <c:v>25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9F-4F23-AFF0-F3DB2AB1D8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Over 60</c:v>
                </c:pt>
                <c:pt idx="1">
                  <c:v>50-59</c:v>
                </c:pt>
                <c:pt idx="2">
                  <c:v>40-49</c:v>
                </c:pt>
                <c:pt idx="3">
                  <c:v>30-39</c:v>
                </c:pt>
                <c:pt idx="4">
                  <c:v>21-29</c:v>
                </c:pt>
                <c:pt idx="5">
                  <c:v>Under 21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139F-4F23-AFF0-F3DB2AB1D8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Over 60</c:v>
                </c:pt>
                <c:pt idx="1">
                  <c:v>50-59</c:v>
                </c:pt>
                <c:pt idx="2">
                  <c:v>40-49</c:v>
                </c:pt>
                <c:pt idx="3">
                  <c:v>30-39</c:v>
                </c:pt>
                <c:pt idx="4">
                  <c:v>21-29</c:v>
                </c:pt>
                <c:pt idx="5">
                  <c:v>Under 21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139F-4F23-AFF0-F3DB2AB1D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0414152"/>
        <c:axId val="-2142474072"/>
      </c:barChart>
      <c:catAx>
        <c:axId val="-2140414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-2142474072"/>
        <c:crosses val="autoZero"/>
        <c:auto val="1"/>
        <c:lblAlgn val="ctr"/>
        <c:lblOffset val="100"/>
        <c:noMultiLvlLbl val="0"/>
      </c:catAx>
      <c:valAx>
        <c:axId val="-214247407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14041415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0754100130401"/>
          <c:y val="0"/>
          <c:w val="0.51622823834220999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0-9416-4E94-A3F6-1AB2BD4F0190}"/>
              </c:ext>
            </c:extLst>
          </c:dPt>
          <c:dLbls>
            <c:dLbl>
              <c:idx val="0"/>
              <c:layout>
                <c:manualLayout>
                  <c:x val="-9.9485279268597904E-2"/>
                  <c:y val="-0.2009814921638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16-4E94-A3F6-1AB2BD4F01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16-4E94-A3F6-1AB2BD4F019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Full-Time</c:v>
                </c:pt>
                <c:pt idx="1">
                  <c:v>Retired</c:v>
                </c:pt>
                <c:pt idx="2">
                  <c:v>Part-Time</c:v>
                </c:pt>
                <c:pt idx="3">
                  <c:v>Student</c:v>
                </c:pt>
                <c:pt idx="4">
                  <c:v>Don't Know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118</c:v>
                </c:pt>
                <c:pt idx="1">
                  <c:v>110</c:v>
                </c:pt>
                <c:pt idx="2">
                  <c:v>48</c:v>
                </c:pt>
                <c:pt idx="3">
                  <c:v>17</c:v>
                </c:pt>
                <c:pt idx="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3-4538-90F1-0FECDBFF19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Full-Time</c:v>
                </c:pt>
                <c:pt idx="1">
                  <c:v>Retired</c:v>
                </c:pt>
                <c:pt idx="2">
                  <c:v>Part-Time</c:v>
                </c:pt>
                <c:pt idx="3">
                  <c:v>Student</c:v>
                </c:pt>
                <c:pt idx="4">
                  <c:v>Don't Know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7B33-4538-90F1-0FECDBFF19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Full-Time</c:v>
                </c:pt>
                <c:pt idx="1">
                  <c:v>Retired</c:v>
                </c:pt>
                <c:pt idx="2">
                  <c:v>Part-Time</c:v>
                </c:pt>
                <c:pt idx="3">
                  <c:v>Student</c:v>
                </c:pt>
                <c:pt idx="4">
                  <c:v>Don't Know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7B33-4538-90F1-0FECDBFF1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52492832"/>
        <c:axId val="552493816"/>
      </c:barChart>
      <c:catAx>
        <c:axId val="5524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493816"/>
        <c:crosses val="autoZero"/>
        <c:auto val="1"/>
        <c:lblAlgn val="ctr"/>
        <c:lblOffset val="100"/>
        <c:noMultiLvlLbl val="0"/>
      </c:catAx>
      <c:valAx>
        <c:axId val="552493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49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16C244-CFA9-46C3-9CA4-C3051AC5B13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88B63C-8BE5-4C10-9660-E23F78794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5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997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7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0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2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26460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705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73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5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2944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2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337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rica.costello@courts.i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624BD9-62FB-467A-ACDC-4836ADC5F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4C973920-672E-443D-8D2E-2D1E3853A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927" y="660699"/>
            <a:ext cx="5490143" cy="3541432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>
                <a:solidFill>
                  <a:srgbClr val="2A1A00"/>
                </a:solidFill>
              </a:rPr>
              <a:t>2020 VASIA Updates—</a:t>
            </a:r>
            <a:br>
              <a:rPr lang="en-US" sz="4200" b="1" dirty="0">
                <a:solidFill>
                  <a:srgbClr val="2A1A00"/>
                </a:solidFill>
              </a:rPr>
            </a:br>
            <a:r>
              <a:rPr lang="en-US" sz="4200" b="1" dirty="0">
                <a:solidFill>
                  <a:srgbClr val="2A1A00"/>
                </a:solidFill>
              </a:rPr>
              <a:t>Adult Guardianship Office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194" y="4708133"/>
            <a:ext cx="6941566" cy="1643865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1300" b="1" dirty="0">
                <a:solidFill>
                  <a:srgbClr val="F3F3F2"/>
                </a:solidFill>
              </a:rPr>
              <a:t>Erica C. R. Costello</a:t>
            </a:r>
          </a:p>
          <a:p>
            <a:pPr algn="l">
              <a:lnSpc>
                <a:spcPct val="90000"/>
              </a:lnSpc>
            </a:pPr>
            <a:r>
              <a:rPr lang="en-US" sz="1300" b="1" dirty="0">
                <a:solidFill>
                  <a:srgbClr val="F3F3F2"/>
                </a:solidFill>
              </a:rPr>
              <a:t>Staff Attorney, Adult Guardianship Office</a:t>
            </a:r>
          </a:p>
          <a:p>
            <a:pPr algn="l">
              <a:lnSpc>
                <a:spcPct val="90000"/>
              </a:lnSpc>
            </a:pPr>
            <a:r>
              <a:rPr lang="en-US" sz="1300" b="1" dirty="0">
                <a:solidFill>
                  <a:srgbClr val="F3F3F2"/>
                </a:solidFill>
              </a:rPr>
              <a:t>Indiana Office of Court Services, </a:t>
            </a:r>
          </a:p>
          <a:p>
            <a:pPr algn="l">
              <a:lnSpc>
                <a:spcPct val="90000"/>
              </a:lnSpc>
            </a:pPr>
            <a:r>
              <a:rPr lang="en-US" sz="1300" b="1" dirty="0">
                <a:solidFill>
                  <a:srgbClr val="F3F3F2"/>
                </a:solidFill>
              </a:rPr>
              <a:t>Indiana Supreme Court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63DD75-42D3-453C-A84D-D18B4215C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5DA30EE2-AB00-4502-9C2C-A19A9E90A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433476"/>
            <a:ext cx="3995592" cy="39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1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Gender of VASIA Volunteers: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63347"/>
              </p:ext>
            </p:extLst>
          </p:nvPr>
        </p:nvGraphicFramePr>
        <p:xfrm>
          <a:off x="1916043" y="199866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21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2D9DF-7C8B-4FC2-9716-8721B116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364" y="277610"/>
            <a:ext cx="9186948" cy="760615"/>
          </a:xfrm>
        </p:spPr>
        <p:txBody>
          <a:bodyPr>
            <a:normAutofit/>
          </a:bodyPr>
          <a:lstStyle/>
          <a:p>
            <a:r>
              <a:rPr lang="en-US" sz="3500" b="1" dirty="0"/>
              <a:t>Employment Status of VASIA Volunteers: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B6C9D4-FB76-4295-8247-0AF1F2F9D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234231"/>
              </p:ext>
            </p:extLst>
          </p:nvPr>
        </p:nvGraphicFramePr>
        <p:xfrm>
          <a:off x="2042769" y="1536887"/>
          <a:ext cx="8596139" cy="44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92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66" y="504825"/>
            <a:ext cx="8596668" cy="945712"/>
          </a:xfrm>
        </p:spPr>
        <p:txBody>
          <a:bodyPr>
            <a:normAutofit fontScale="90000"/>
          </a:bodyPr>
          <a:lstStyle/>
          <a:p>
            <a:r>
              <a:rPr lang="en-US" sz="3800" b="1" dirty="0"/>
              <a:t>Who is the Typical VASIA Volunteer?: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219" y="1802555"/>
            <a:ext cx="9197562" cy="378126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 Female</a:t>
            </a:r>
          </a:p>
          <a:p>
            <a:r>
              <a:rPr lang="en-US" sz="3600" dirty="0"/>
              <a:t> Age 50 or Older</a:t>
            </a:r>
          </a:p>
          <a:p>
            <a:r>
              <a:rPr lang="en-US" sz="3600" dirty="0"/>
              <a:t> White/Non-Hispanic</a:t>
            </a:r>
          </a:p>
          <a:p>
            <a:r>
              <a:rPr lang="en-US" sz="3600" dirty="0"/>
              <a:t> Works Full-Time or Retired/Not-Employed</a:t>
            </a:r>
          </a:p>
          <a:p>
            <a:r>
              <a:rPr lang="en-US" sz="3600" dirty="0"/>
              <a:t> College Graduate/Some College</a:t>
            </a:r>
          </a:p>
        </p:txBody>
      </p:sp>
    </p:spTree>
    <p:extLst>
      <p:ext uri="{BB962C8B-B14F-4D97-AF65-F5344CB8AC3E}">
        <p14:creationId xmlns:p14="http://schemas.microsoft.com/office/powerpoint/2010/main" val="299197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925" y="447675"/>
            <a:ext cx="7978602" cy="790576"/>
          </a:xfrm>
        </p:spPr>
        <p:txBody>
          <a:bodyPr>
            <a:normAutofit/>
          </a:bodyPr>
          <a:lstStyle/>
          <a:p>
            <a:r>
              <a:rPr lang="en-US" sz="4000" b="1" dirty="0"/>
              <a:t>Contact Info: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7009" y="1801217"/>
            <a:ext cx="8596668" cy="430023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Erica Costello</a:t>
            </a:r>
          </a:p>
          <a:p>
            <a:pPr marL="0" indent="0">
              <a:buNone/>
            </a:pPr>
            <a:r>
              <a:rPr lang="en-US" sz="2400" dirty="0"/>
              <a:t>	Staff Attorney, Adult Guardianship Office</a:t>
            </a:r>
          </a:p>
          <a:p>
            <a:pPr marL="0" indent="0">
              <a:buNone/>
            </a:pPr>
            <a:r>
              <a:rPr lang="en-US" sz="2400" dirty="0"/>
              <a:t>	Indiana Supreme Court</a:t>
            </a:r>
          </a:p>
          <a:p>
            <a:pPr marL="0" indent="0">
              <a:buNone/>
            </a:pPr>
            <a:r>
              <a:rPr lang="en-US" sz="2400" dirty="0"/>
              <a:t>	251 N. Illinois Street, Suite 800</a:t>
            </a:r>
          </a:p>
          <a:p>
            <a:pPr marL="0" indent="0">
              <a:buNone/>
            </a:pPr>
            <a:r>
              <a:rPr lang="en-US" sz="2400" dirty="0"/>
              <a:t>	Indianapolis, Indiana 46204</a:t>
            </a:r>
          </a:p>
          <a:p>
            <a:pPr marL="0" indent="0">
              <a:buNone/>
            </a:pPr>
            <a:r>
              <a:rPr lang="en-US" sz="2400" dirty="0"/>
              <a:t>	Phone:  (317) 234-5562</a:t>
            </a:r>
          </a:p>
          <a:p>
            <a:pPr marL="0" indent="0">
              <a:buNone/>
            </a:pPr>
            <a:r>
              <a:rPr lang="en-US" sz="2400" dirty="0"/>
              <a:t>	Email:  </a:t>
            </a:r>
            <a:r>
              <a:rPr lang="en-US" sz="2400" dirty="0">
                <a:hlinkClick r:id="rId2"/>
              </a:rPr>
              <a:t>erica.costello@courts.in.gov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62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628" y="469228"/>
            <a:ext cx="8596668" cy="691752"/>
          </a:xfrm>
        </p:spPr>
        <p:txBody>
          <a:bodyPr>
            <a:normAutofit/>
          </a:bodyPr>
          <a:lstStyle/>
          <a:p>
            <a:r>
              <a:rPr lang="en-US" sz="4000" b="1" dirty="0"/>
              <a:t>Expansion of VASIA Programs: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7666" y="1468336"/>
            <a:ext cx="8596668" cy="492043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dirty="0"/>
              <a:t>In 2020,  AGO awarded over </a:t>
            </a:r>
            <a:r>
              <a:rPr lang="en-US" sz="2800" b="1" dirty="0"/>
              <a:t>$1.3 </a:t>
            </a:r>
            <a:r>
              <a:rPr lang="en-US" sz="2800" dirty="0"/>
              <a:t>in funding to </a:t>
            </a:r>
            <a:r>
              <a:rPr lang="en-US" sz="2800" b="1" dirty="0"/>
              <a:t>20 VASIA programs</a:t>
            </a:r>
            <a:r>
              <a:rPr lang="en-US" sz="2800" dirty="0"/>
              <a:t>, currently serving in </a:t>
            </a:r>
            <a:r>
              <a:rPr lang="en-US" sz="2800" b="1" dirty="0"/>
              <a:t>50 counties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1500" dirty="0"/>
          </a:p>
          <a:p>
            <a:r>
              <a:rPr lang="en-US" sz="2800" dirty="0"/>
              <a:t>Number of Current Clients Served:  </a:t>
            </a:r>
            <a:r>
              <a:rPr lang="en-US" sz="2800" b="1" dirty="0"/>
              <a:t>796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Number of Active Volunteers:  </a:t>
            </a:r>
            <a:r>
              <a:rPr lang="en-US" sz="2800" b="1" dirty="0"/>
              <a:t>355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Number of Volunteer Hours Last Qtr.:  </a:t>
            </a:r>
            <a:r>
              <a:rPr lang="en-US" sz="2800" b="1" dirty="0"/>
              <a:t>3,128</a:t>
            </a:r>
          </a:p>
        </p:txBody>
      </p:sp>
    </p:spTree>
    <p:extLst>
      <p:ext uri="{BB962C8B-B14F-4D97-AF65-F5344CB8AC3E}">
        <p14:creationId xmlns:p14="http://schemas.microsoft.com/office/powerpoint/2010/main" val="279051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AD157-F5CE-42E3-AE5A-E2125E1B6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468110"/>
            <a:ext cx="10178322" cy="796048"/>
          </a:xfrm>
        </p:spPr>
        <p:txBody>
          <a:bodyPr>
            <a:normAutofit/>
          </a:bodyPr>
          <a:lstStyle/>
          <a:p>
            <a:r>
              <a:rPr lang="en-US" sz="4000" dirty="0"/>
              <a:t>Staff and Clients: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83DEE-C219-4A9B-BEF6-32C107B3D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43100"/>
            <a:ext cx="9406797" cy="340309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Full-Time Staff:   </a:t>
            </a:r>
            <a:r>
              <a:rPr lang="en-US" sz="2800" b="1" dirty="0"/>
              <a:t>34.5 </a:t>
            </a:r>
            <a:r>
              <a:rPr lang="en-US" sz="2800" dirty="0"/>
              <a:t> 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Part-Time Staff:  </a:t>
            </a:r>
            <a:r>
              <a:rPr lang="en-US" sz="2800" b="1" dirty="0"/>
              <a:t>21.5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Average Clients:  </a:t>
            </a:r>
            <a:r>
              <a:rPr lang="en-US" sz="2800" b="1" dirty="0"/>
              <a:t>39.8 clients per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0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2" y="608213"/>
            <a:ext cx="8596668" cy="902906"/>
          </a:xfrm>
        </p:spPr>
        <p:txBody>
          <a:bodyPr>
            <a:normAutofit/>
          </a:bodyPr>
          <a:lstStyle/>
          <a:p>
            <a:r>
              <a:rPr lang="en-US" sz="4000" b="1" dirty="0"/>
              <a:t>VASIA Client Impairments: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745967"/>
              </p:ext>
            </p:extLst>
          </p:nvPr>
        </p:nvGraphicFramePr>
        <p:xfrm>
          <a:off x="1067752" y="1511119"/>
          <a:ext cx="8689103" cy="4965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454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41590"/>
          </a:xfrm>
        </p:spPr>
        <p:txBody>
          <a:bodyPr>
            <a:normAutofit/>
          </a:bodyPr>
          <a:lstStyle/>
          <a:p>
            <a:r>
              <a:rPr lang="en-US" sz="4000" b="1" dirty="0"/>
              <a:t>Age of VASIA Clients: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457396"/>
              </p:ext>
            </p:extLst>
          </p:nvPr>
        </p:nvGraphicFramePr>
        <p:xfrm>
          <a:off x="1251678" y="1673082"/>
          <a:ext cx="8660562" cy="44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211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508570"/>
            <a:ext cx="7203953" cy="901885"/>
          </a:xfrm>
        </p:spPr>
        <p:txBody>
          <a:bodyPr>
            <a:normAutofit/>
          </a:bodyPr>
          <a:lstStyle/>
          <a:p>
            <a:r>
              <a:rPr lang="en-US" sz="4000" b="1" dirty="0"/>
              <a:t>Gender of VASIA Clients: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26354"/>
            <a:ext cx="8596668" cy="417213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500" dirty="0"/>
              <a:t>Males:  </a:t>
            </a:r>
            <a:r>
              <a:rPr lang="en-US" sz="3500" b="1" dirty="0"/>
              <a:t>409 (51%)</a:t>
            </a:r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sz="3500" dirty="0"/>
              <a:t>Females:  </a:t>
            </a:r>
            <a:r>
              <a:rPr lang="en-US" sz="3500" b="1" dirty="0"/>
              <a:t>387 (49%)</a:t>
            </a:r>
          </a:p>
        </p:txBody>
      </p:sp>
    </p:spTree>
    <p:extLst>
      <p:ext uri="{BB962C8B-B14F-4D97-AF65-F5344CB8AC3E}">
        <p14:creationId xmlns:p14="http://schemas.microsoft.com/office/powerpoint/2010/main" val="259349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EFD1F-C685-423E-A19D-165EB08AC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9918"/>
          </a:xfrm>
        </p:spPr>
        <p:txBody>
          <a:bodyPr>
            <a:normAutofit/>
          </a:bodyPr>
          <a:lstStyle/>
          <a:p>
            <a:r>
              <a:rPr lang="en-US" sz="4000" b="1" dirty="0"/>
              <a:t>Race of VASIA Clients: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38CF68E-C279-49E7-B776-1CF29D7E1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722793"/>
              </p:ext>
            </p:extLst>
          </p:nvPr>
        </p:nvGraphicFramePr>
        <p:xfrm>
          <a:off x="677862" y="1682496"/>
          <a:ext cx="9161082" cy="4359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335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196" y="400310"/>
            <a:ext cx="8259607" cy="685540"/>
          </a:xfrm>
        </p:spPr>
        <p:txBody>
          <a:bodyPr>
            <a:normAutofit/>
          </a:bodyPr>
          <a:lstStyle/>
          <a:p>
            <a:r>
              <a:rPr lang="en-US" sz="4000" b="1" dirty="0"/>
              <a:t>VASIA Referral Sources: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601246"/>
              </p:ext>
            </p:extLst>
          </p:nvPr>
        </p:nvGraphicFramePr>
        <p:xfrm>
          <a:off x="1787124" y="1355510"/>
          <a:ext cx="8617751" cy="5208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30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/>
              <a:t>VASIA Volunteer Demographics </a:t>
            </a:r>
            <a:br>
              <a:rPr lang="en-US" sz="3800" b="1" dirty="0"/>
            </a:br>
            <a:r>
              <a:rPr lang="en-US" sz="3800" b="1" dirty="0"/>
              <a:t>(355 Active Volunteers):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802266"/>
              </p:ext>
            </p:extLst>
          </p:nvPr>
        </p:nvGraphicFramePr>
        <p:xfrm>
          <a:off x="1251678" y="1982134"/>
          <a:ext cx="9546682" cy="3873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316412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629</TotalTime>
  <Words>195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Badge</vt:lpstr>
      <vt:lpstr>2020 VASIA Updates— Adult Guardianship Office</vt:lpstr>
      <vt:lpstr>Expansion of VASIA Programs:</vt:lpstr>
      <vt:lpstr>Staff and Clients:</vt:lpstr>
      <vt:lpstr>VASIA Client Impairments:</vt:lpstr>
      <vt:lpstr>Age of VASIA Clients:</vt:lpstr>
      <vt:lpstr>Gender of VASIA Clients:</vt:lpstr>
      <vt:lpstr>Race of VASIA Clients:</vt:lpstr>
      <vt:lpstr>VASIA Referral Sources:</vt:lpstr>
      <vt:lpstr>VASIA Volunteer Demographics  (355 Active Volunteers):</vt:lpstr>
      <vt:lpstr>Gender of VASIA Volunteers:</vt:lpstr>
      <vt:lpstr>Employment Status of VASIA Volunteers:</vt:lpstr>
      <vt:lpstr>Who is the Typical VASIA Volunteer?:</vt:lpstr>
      <vt:lpstr>Contact Info: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from the Indiana Supreme Court –  Adult Guardianship Office</dc:title>
  <dc:creator>Erica Costello</dc:creator>
  <cp:lastModifiedBy>Costello, Erica</cp:lastModifiedBy>
  <cp:revision>50</cp:revision>
  <cp:lastPrinted>2017-11-07T15:05:43Z</cp:lastPrinted>
  <dcterms:created xsi:type="dcterms:W3CDTF">2015-10-16T20:46:45Z</dcterms:created>
  <dcterms:modified xsi:type="dcterms:W3CDTF">2020-06-15T13:21:47Z</dcterms:modified>
</cp:coreProperties>
</file>